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61"/>
  </p:notesMasterIdLst>
  <p:sldIdLst>
    <p:sldId id="256" r:id="rId2"/>
    <p:sldId id="306" r:id="rId3"/>
    <p:sldId id="307" r:id="rId4"/>
    <p:sldId id="308" r:id="rId5"/>
    <p:sldId id="309" r:id="rId6"/>
    <p:sldId id="310" r:id="rId7"/>
    <p:sldId id="311" r:id="rId8"/>
    <p:sldId id="312" r:id="rId9"/>
    <p:sldId id="313" r:id="rId10"/>
    <p:sldId id="314" r:id="rId11"/>
    <p:sldId id="315" r:id="rId12"/>
    <p:sldId id="363"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347" r:id="rId45"/>
    <p:sldId id="348" r:id="rId46"/>
    <p:sldId id="349" r:id="rId47"/>
    <p:sldId id="350" r:id="rId48"/>
    <p:sldId id="351" r:id="rId49"/>
    <p:sldId id="352" r:id="rId50"/>
    <p:sldId id="353" r:id="rId51"/>
    <p:sldId id="354" r:id="rId52"/>
    <p:sldId id="355" r:id="rId53"/>
    <p:sldId id="356" r:id="rId54"/>
    <p:sldId id="357" r:id="rId55"/>
    <p:sldId id="358" r:id="rId56"/>
    <p:sldId id="359" r:id="rId57"/>
    <p:sldId id="360" r:id="rId58"/>
    <p:sldId id="361" r:id="rId59"/>
    <p:sldId id="362"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306"/>
            <p14:sldId id="307"/>
            <p14:sldId id="308"/>
            <p14:sldId id="309"/>
            <p14:sldId id="310"/>
            <p14:sldId id="311"/>
            <p14:sldId id="312"/>
            <p14:sldId id="313"/>
            <p14:sldId id="314"/>
            <p14:sldId id="315"/>
            <p14:sldId id="363"/>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2066" autoAdjust="0"/>
  </p:normalViewPr>
  <p:slideViewPr>
    <p:cSldViewPr>
      <p:cViewPr varScale="1">
        <p:scale>
          <a:sx n="70" d="100"/>
          <a:sy n="70" d="100"/>
        </p:scale>
        <p:origin x="1086" y="3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11/17/2020</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11/17/2020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11/17/2020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11/17/2020</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11/17/2020</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11/17/2020</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11/17/2020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11/17/2020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11/17/2020</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a:t>Computational Physics</a:t>
            </a:r>
            <a:br>
              <a:rPr lang="en-US" dirty="0"/>
            </a:br>
            <a:r>
              <a:rPr lang="en-US" dirty="0"/>
              <a:t>(Lecture </a:t>
            </a:r>
            <a:r>
              <a:rPr lang="en-US" altLang="zh-CN" dirty="0" smtClean="0"/>
              <a:t>20</a:t>
            </a:r>
            <a:r>
              <a:rPr lang="en-US" dirty="0" smtClean="0"/>
              <a:t>)</a:t>
            </a:r>
            <a:r>
              <a:rPr lang="en-US" dirty="0"/>
              <a:t>	</a:t>
            </a:r>
          </a:p>
        </p:txBody>
      </p:sp>
      <p:sp>
        <p:nvSpPr>
          <p:cNvPr id="3" name="副标题 2"/>
          <p:cNvSpPr>
            <a:spLocks noGrp="1"/>
          </p:cNvSpPr>
          <p:nvPr>
            <p:ph type="subTitle" idx="1"/>
          </p:nvPr>
        </p:nvSpPr>
        <p:spPr/>
        <p:txBody>
          <a:bodyPr/>
          <a:lstStyle/>
          <a:p>
            <a:r>
              <a:rPr lang="en-US" dirty="0"/>
              <a:t>PHY4061</a:t>
            </a:r>
          </a:p>
        </p:txBody>
      </p:sp>
    </p:spTree>
    <p:extLst>
      <p:ext uri="{BB962C8B-B14F-4D97-AF65-F5344CB8AC3E}">
        <p14:creationId xmlns:p14="http://schemas.microsoft.com/office/powerpoint/2010/main" val="288123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humans solve this </a:t>
            </a:r>
            <a:r>
              <a:rPr lang="en-US" i="1" dirty="0"/>
              <a:t>segmentation problem</a:t>
            </a:r>
            <a:r>
              <a:rPr lang="en-US" dirty="0"/>
              <a:t> with ease</a:t>
            </a:r>
          </a:p>
          <a:p>
            <a:r>
              <a:rPr lang="en-US" dirty="0"/>
              <a:t>challenging for a computer program to correctly break up the image. </a:t>
            </a:r>
          </a:p>
          <a:p>
            <a:r>
              <a:rPr lang="en-US" dirty="0"/>
              <a:t>Next, the program needs to classify each individual digit. </a:t>
            </a:r>
          </a:p>
          <a:p>
            <a:pPr lvl="1"/>
            <a:r>
              <a:rPr lang="en-US" dirty="0"/>
              <a:t>So, for instance, to recognize that the first digit above,       , is 5. </a:t>
            </a:r>
          </a:p>
        </p:txBody>
      </p:sp>
      <p:pic>
        <p:nvPicPr>
          <p:cNvPr id="15362" name="Picture 2" descr="http://neuralnetworksanddeeplearning.com/images/mnist_first_digi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5373216"/>
            <a:ext cx="295275" cy="33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87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a:t>We'll focus on classifying individual digits. </a:t>
            </a:r>
          </a:p>
          <a:p>
            <a:pPr lvl="1"/>
            <a:r>
              <a:rPr lang="en-US" dirty="0"/>
              <a:t>because segmentation problem is not so difficult</a:t>
            </a:r>
          </a:p>
          <a:p>
            <a:r>
              <a:rPr lang="en-US" dirty="0"/>
              <a:t>Many approaches to solving the segmentation problem. </a:t>
            </a:r>
          </a:p>
          <a:p>
            <a:pPr lvl="1"/>
            <a:r>
              <a:rPr lang="en-US" dirty="0"/>
              <a:t>One approach: to trial many different ways of segmenting the image</a:t>
            </a:r>
          </a:p>
          <a:p>
            <a:pPr lvl="1"/>
            <a:r>
              <a:rPr lang="en-US" dirty="0"/>
              <a:t>Using the individual digit classifier to score each trial segmentation. </a:t>
            </a:r>
            <a:endParaRPr lang="en-US" dirty="0" smtClean="0"/>
          </a:p>
          <a:p>
            <a:pPr lvl="2"/>
            <a:r>
              <a:rPr lang="en-US" dirty="0" smtClean="0"/>
              <a:t>A </a:t>
            </a:r>
            <a:r>
              <a:rPr lang="en-US" dirty="0"/>
              <a:t>trial segmentation gets a high score if the individual digit classifier is confident of its classification in all segments, </a:t>
            </a:r>
            <a:endParaRPr lang="en-US" dirty="0" smtClean="0"/>
          </a:p>
          <a:p>
            <a:pPr lvl="2"/>
            <a:r>
              <a:rPr lang="en-US" dirty="0" smtClean="0"/>
              <a:t>a </a:t>
            </a:r>
            <a:r>
              <a:rPr lang="en-US" dirty="0"/>
              <a:t>low score if the classifier is having a lot of trouble in one or more segments. </a:t>
            </a:r>
            <a:endParaRPr lang="en-US" dirty="0" smtClean="0"/>
          </a:p>
        </p:txBody>
      </p:sp>
    </p:spTree>
    <p:extLst>
      <p:ext uri="{BB962C8B-B14F-4D97-AF65-F5344CB8AC3E}">
        <p14:creationId xmlns:p14="http://schemas.microsoft.com/office/powerpoint/2010/main" val="410128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normAutofit fontScale="92500" lnSpcReduction="10000"/>
          </a:bodyPr>
          <a:lstStyle/>
          <a:p>
            <a:r>
              <a:rPr lang="en-US" altLang="zh-CN" dirty="0"/>
              <a:t>if the classifier is having trouble somewhere, </a:t>
            </a:r>
          </a:p>
          <a:p>
            <a:r>
              <a:rPr lang="en-US" altLang="zh-CN" dirty="0" smtClean="0"/>
              <a:t>Problematic </a:t>
            </a:r>
            <a:r>
              <a:rPr lang="en-US" altLang="zh-CN" dirty="0"/>
              <a:t>because the segmentation has been chosen incorrectly. </a:t>
            </a:r>
          </a:p>
          <a:p>
            <a:r>
              <a:rPr lang="en-US" altLang="zh-CN" dirty="0"/>
              <a:t>This idea and other variations can be used to solve the segmentation problem quite well. </a:t>
            </a:r>
            <a:endParaRPr lang="en-US" altLang="zh-CN" dirty="0" smtClean="0"/>
          </a:p>
          <a:p>
            <a:r>
              <a:rPr lang="en-US" altLang="zh-CN" dirty="0" smtClean="0"/>
              <a:t>So </a:t>
            </a:r>
            <a:r>
              <a:rPr lang="en-US" altLang="zh-CN" dirty="0"/>
              <a:t>instead of worrying about segmentation we'll concentrate on developing a neural network </a:t>
            </a:r>
          </a:p>
          <a:p>
            <a:pPr lvl="1"/>
            <a:r>
              <a:rPr lang="en-US" altLang="zh-CN" dirty="0"/>
              <a:t>which can solve the more interesting and difficult problem, namely, recognizing individual handwritten digits.</a:t>
            </a:r>
          </a:p>
          <a:p>
            <a:endParaRPr lang="zh-CN" altLang="en-US" dirty="0"/>
          </a:p>
        </p:txBody>
      </p:sp>
    </p:spTree>
    <p:extLst>
      <p:ext uri="{BB962C8B-B14F-4D97-AF65-F5344CB8AC3E}">
        <p14:creationId xmlns:p14="http://schemas.microsoft.com/office/powerpoint/2010/main" val="4149574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To recognize individual digits </a:t>
            </a:r>
          </a:p>
          <a:p>
            <a:pPr lvl="1"/>
            <a:r>
              <a:rPr lang="en-US" dirty="0"/>
              <a:t>a three-layer neural network:</a:t>
            </a:r>
          </a:p>
        </p:txBody>
      </p:sp>
      <p:pic>
        <p:nvPicPr>
          <p:cNvPr id="1026" name="Picture 2" descr="http://neuralnetworksanddeeplearning.com/images/tikz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600325"/>
            <a:ext cx="5114925" cy="4257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023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The input layer: neurons encoding the values of the input pixels. </a:t>
            </a:r>
          </a:p>
          <a:p>
            <a:pPr lvl="1"/>
            <a:r>
              <a:rPr lang="en-US" dirty="0"/>
              <a:t>training data: 28 by 28 pixel images of scanned handwritten digits</a:t>
            </a:r>
          </a:p>
          <a:p>
            <a:pPr lvl="1"/>
            <a:r>
              <a:rPr lang="en-US" dirty="0"/>
              <a:t>input layer contains 784=28×28 neurons. </a:t>
            </a:r>
          </a:p>
          <a:p>
            <a:pPr lvl="1"/>
            <a:r>
              <a:rPr lang="en-US" dirty="0"/>
              <a:t>The input pixels are greyscale, </a:t>
            </a:r>
          </a:p>
          <a:p>
            <a:pPr lvl="2"/>
            <a:r>
              <a:rPr lang="en-US" dirty="0"/>
              <a:t>with a value of 0.0 representing white, a value of 1.0 representing black, and in between values representing gradually darkening shades of grey.</a:t>
            </a:r>
          </a:p>
        </p:txBody>
      </p:sp>
    </p:spTree>
    <p:extLst>
      <p:ext uri="{BB962C8B-B14F-4D97-AF65-F5344CB8AC3E}">
        <p14:creationId xmlns:p14="http://schemas.microsoft.com/office/powerpoint/2010/main" val="3055522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second layer:</a:t>
            </a:r>
          </a:p>
          <a:p>
            <a:pPr lvl="1"/>
            <a:r>
              <a:rPr lang="en-US" dirty="0"/>
              <a:t> a hidden layer. </a:t>
            </a:r>
          </a:p>
          <a:p>
            <a:pPr lvl="1"/>
            <a:r>
              <a:rPr lang="en-US" dirty="0"/>
              <a:t> denote the number of neurons in this hidden layer by n, </a:t>
            </a:r>
          </a:p>
          <a:p>
            <a:pPr lvl="1"/>
            <a:r>
              <a:rPr lang="en-US" dirty="0"/>
              <a:t>We'll experiment with different values for n. </a:t>
            </a:r>
          </a:p>
        </p:txBody>
      </p:sp>
    </p:spTree>
    <p:extLst>
      <p:ext uri="{BB962C8B-B14F-4D97-AF65-F5344CB8AC3E}">
        <p14:creationId xmlns:p14="http://schemas.microsoft.com/office/powerpoint/2010/main" val="3680523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The output layer</a:t>
            </a:r>
          </a:p>
          <a:p>
            <a:pPr lvl="1"/>
            <a:r>
              <a:rPr lang="en-US" dirty="0"/>
              <a:t>10 neurons. </a:t>
            </a:r>
          </a:p>
          <a:p>
            <a:pPr lvl="1"/>
            <a:r>
              <a:rPr lang="en-US" dirty="0"/>
              <a:t>If the first neuron fires, i.e., has an output ≈1, then that will indicate that the network thinks the digit is a 0….. </a:t>
            </a:r>
          </a:p>
          <a:p>
            <a:pPr lvl="1"/>
            <a:r>
              <a:rPr lang="en-US" dirty="0"/>
              <a:t>A little more precisely, we number the output neurons from 0 through 9, and figure out which neuron has the highest activation value. If that neuron is, say, neuron number 6, then our network will guess that the input digit was a 6. And so on for the other output neurons.</a:t>
            </a:r>
          </a:p>
        </p:txBody>
      </p:sp>
    </p:spTree>
    <p:extLst>
      <p:ext uri="{BB962C8B-B14F-4D97-AF65-F5344CB8AC3E}">
        <p14:creationId xmlns:p14="http://schemas.microsoft.com/office/powerpoint/2010/main" val="2534265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Why we use 10 output neurons? </a:t>
            </a:r>
          </a:p>
          <a:p>
            <a:pPr lvl="1"/>
            <a:r>
              <a:rPr lang="en-US" dirty="0"/>
              <a:t>A seemingly natural way: 4 output neurons, treating each neuron as taking on a binary value.</a:t>
            </a:r>
          </a:p>
          <a:p>
            <a:pPr lvl="2"/>
            <a:r>
              <a:rPr lang="en-US" dirty="0"/>
              <a:t> depending on whether the neuron's output is closer to 0 or to 1. </a:t>
            </a:r>
          </a:p>
          <a:p>
            <a:pPr lvl="2"/>
            <a:r>
              <a:rPr lang="en-US" dirty="0"/>
              <a:t>Four neurons are enough to encode the answer, since 2</a:t>
            </a:r>
            <a:r>
              <a:rPr lang="en-US" baseline="30000" dirty="0"/>
              <a:t>4</a:t>
            </a:r>
            <a:r>
              <a:rPr lang="en-US" dirty="0"/>
              <a:t>=16 </a:t>
            </a:r>
          </a:p>
          <a:p>
            <a:pPr lvl="2"/>
            <a:r>
              <a:rPr lang="en-US" dirty="0"/>
              <a:t>The ultimate justification is empirical: we can try out both network designs, </a:t>
            </a:r>
          </a:p>
          <a:p>
            <a:pPr lvl="3"/>
            <a:r>
              <a:rPr lang="en-US" dirty="0"/>
              <a:t>For this particular problem, the network with 10 output neurons learns to recognize digits better than the network with 4 output neurons. </a:t>
            </a:r>
          </a:p>
          <a:p>
            <a:pPr lvl="3"/>
            <a:r>
              <a:rPr lang="en-US" dirty="0"/>
              <a:t>Why?</a:t>
            </a:r>
          </a:p>
          <a:p>
            <a:pPr lvl="3"/>
            <a:r>
              <a:rPr lang="en-US" dirty="0"/>
              <a:t>Is there some heuristic that would tell us in advance that we should use the 10-output encoding instead of the 4-output encoding?</a:t>
            </a:r>
          </a:p>
        </p:txBody>
      </p:sp>
    </p:spTree>
    <p:extLst>
      <p:ext uri="{BB962C8B-B14F-4D97-AF65-F5344CB8AC3E}">
        <p14:creationId xmlns:p14="http://schemas.microsoft.com/office/powerpoint/2010/main" val="293150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From first principles:</a:t>
            </a:r>
          </a:p>
          <a:p>
            <a:pPr lvl="1"/>
            <a:r>
              <a:rPr lang="en-US" dirty="0"/>
              <a:t> Consider first the case where we use 10 output neurons. </a:t>
            </a:r>
          </a:p>
          <a:p>
            <a:pPr lvl="1"/>
            <a:r>
              <a:rPr lang="en-US" dirty="0"/>
              <a:t>Let's concentrate on the first output neuron, the one that's trying to decide whether or not the digit is a 0. It does this by weighing up evidence from the hidden layer of neurons. What are those hidden neurons doing? </a:t>
            </a:r>
          </a:p>
        </p:txBody>
      </p:sp>
    </p:spTree>
    <p:extLst>
      <p:ext uri="{BB962C8B-B14F-4D97-AF65-F5344CB8AC3E}">
        <p14:creationId xmlns:p14="http://schemas.microsoft.com/office/powerpoint/2010/main" val="4056565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dirty="0"/>
              <a:t>S</a:t>
            </a:r>
            <a:r>
              <a:rPr lang="en-US" dirty="0"/>
              <a:t>uppose the first neuron in the hidden layer detects whether or not an image like the following is present:</a:t>
            </a:r>
          </a:p>
          <a:p>
            <a:endParaRPr lang="en-US" dirty="0"/>
          </a:p>
        </p:txBody>
      </p:sp>
      <p:pic>
        <p:nvPicPr>
          <p:cNvPr id="7170" name="Picture 2" descr="http://neuralnetworksanddeeplearning.com/images/mnist_top_left_fea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140968"/>
            <a:ext cx="3509789" cy="3608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42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70000" lnSpcReduction="20000"/>
          </a:bodyPr>
          <a:lstStyle/>
          <a:p>
            <a:r>
              <a:rPr lang="en-US" dirty="0"/>
              <a:t>One big difference between </a:t>
            </a:r>
            <a:r>
              <a:rPr lang="en-US" dirty="0" err="1"/>
              <a:t>perceptrons</a:t>
            </a:r>
            <a:r>
              <a:rPr lang="en-US" dirty="0"/>
              <a:t> and sigmoid neurons </a:t>
            </a:r>
          </a:p>
          <a:p>
            <a:pPr lvl="1"/>
            <a:r>
              <a:rPr lang="en-US" dirty="0"/>
              <a:t> sigmoid neurons don't just output 0 or 1. </a:t>
            </a:r>
          </a:p>
          <a:p>
            <a:r>
              <a:rPr lang="en-US" dirty="0"/>
              <a:t>They can have as output any real number between 0 and 1</a:t>
            </a:r>
          </a:p>
          <a:p>
            <a:r>
              <a:rPr lang="en-US" dirty="0"/>
              <a:t>Useful If we want to use the output value to represent the average intensity of the pixels in an image input to a neural network. </a:t>
            </a:r>
          </a:p>
          <a:p>
            <a:r>
              <a:rPr lang="en-US" dirty="0"/>
              <a:t>But sometimes it can be a nuisance. </a:t>
            </a:r>
          </a:p>
          <a:p>
            <a:pPr lvl="1"/>
            <a:r>
              <a:rPr lang="en-US" dirty="0"/>
              <a:t>Suppose we want the output from the network to indicate either "the input image is a 9” or "the input image is not a 9". </a:t>
            </a:r>
          </a:p>
          <a:p>
            <a:pPr lvl="1"/>
            <a:r>
              <a:rPr lang="en-US" dirty="0"/>
              <a:t>Obviously, it'd be easiest to do this if the output was a 0 or a 1, as in a perceptron. </a:t>
            </a:r>
          </a:p>
          <a:p>
            <a:pPr lvl="1"/>
            <a:r>
              <a:rPr lang="en-US" dirty="0"/>
              <a:t>But in practice we can set up a convention to deal with this, for example, by deciding to interpret any output of at least 0.5 as indicating a "9", and any output less than 0.5 as indicating "not a 9". </a:t>
            </a:r>
          </a:p>
        </p:txBody>
      </p:sp>
    </p:spTree>
    <p:extLst>
      <p:ext uri="{BB962C8B-B14F-4D97-AF65-F5344CB8AC3E}">
        <p14:creationId xmlns:p14="http://schemas.microsoft.com/office/powerpoint/2010/main" val="4152396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196752"/>
            <a:ext cx="8229600" cy="4525963"/>
          </a:xfrm>
        </p:spPr>
        <p:txBody>
          <a:bodyPr/>
          <a:lstStyle/>
          <a:p>
            <a:r>
              <a:rPr lang="en-US" dirty="0"/>
              <a:t>It can do this </a:t>
            </a:r>
          </a:p>
          <a:p>
            <a:pPr lvl="1"/>
            <a:r>
              <a:rPr lang="en-US" dirty="0"/>
              <a:t>by heavily weighting input pixels which overlap with the image, </a:t>
            </a:r>
          </a:p>
          <a:p>
            <a:pPr lvl="1"/>
            <a:r>
              <a:rPr lang="en-US" dirty="0"/>
              <a:t>lightly weighting the other inputs. </a:t>
            </a:r>
          </a:p>
          <a:p>
            <a:r>
              <a:rPr lang="en-US" dirty="0"/>
              <a:t>Suppose the second, third, and fourth neurons in the hidden layer detect whether or not the following images are present:</a:t>
            </a:r>
          </a:p>
          <a:p>
            <a:endParaRPr lang="en-US" dirty="0"/>
          </a:p>
        </p:txBody>
      </p:sp>
      <p:pic>
        <p:nvPicPr>
          <p:cNvPr id="8194" name="Picture 2" descr="http://neuralnetworksanddeeplearning.com/images/mnist_other_featur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3050" y="5013176"/>
            <a:ext cx="6057900" cy="1933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459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four images together make up the 0 image that we saw in the line of digits shown earlier:</a:t>
            </a:r>
          </a:p>
        </p:txBody>
      </p:sp>
      <p:pic>
        <p:nvPicPr>
          <p:cNvPr id="9219" name="Picture 3" descr="http://neuralnetworksanddeeplearning.com/images/mnist_complete_zer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885" y="3068960"/>
            <a:ext cx="3352229" cy="3365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2205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So if all four of these hidden neurons are firing </a:t>
            </a:r>
          </a:p>
          <a:p>
            <a:pPr lvl="1"/>
            <a:r>
              <a:rPr lang="en-US" dirty="0"/>
              <a:t>the digit is a 0. </a:t>
            </a:r>
          </a:p>
          <a:p>
            <a:pPr lvl="1"/>
            <a:r>
              <a:rPr lang="en-US" dirty="0"/>
              <a:t>Not the only sort of evidence we can use to conclude that the image was a 0 - we could legitimately get a 0 in many other ways (say, through translations of the above images, or slight distortions). But it seems safe to say that at least in this case we'd conclude that the input was a 0.</a:t>
            </a:r>
          </a:p>
          <a:p>
            <a:endParaRPr lang="en-US" dirty="0"/>
          </a:p>
        </p:txBody>
      </p:sp>
    </p:spTree>
    <p:extLst>
      <p:ext uri="{BB962C8B-B14F-4D97-AF65-F5344CB8AC3E}">
        <p14:creationId xmlns:p14="http://schemas.microsoft.com/office/powerpoint/2010/main" val="773586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Supposing the neural network functions in this way, </a:t>
            </a:r>
          </a:p>
          <a:p>
            <a:pPr lvl="1"/>
            <a:r>
              <a:rPr lang="en-US" dirty="0"/>
              <a:t>we can give a plausible explanation for why it's better to have 10 outputs from the network, rather than 4. </a:t>
            </a:r>
          </a:p>
          <a:p>
            <a:pPr lvl="1"/>
            <a:r>
              <a:rPr lang="en-US" dirty="0"/>
              <a:t>If we had 4 outputs, then the first output neuron would be trying to decide what the most significant bit of the digit was. </a:t>
            </a:r>
          </a:p>
          <a:p>
            <a:pPr lvl="1"/>
            <a:r>
              <a:rPr lang="en-US" dirty="0"/>
              <a:t>And there's no easy way to relate that most significant bit to simple shapes like those shown above. It's hard to imagine that there's any good historical reason the component shapes of the digit will be closely related to (say) the most significant bit in the output.</a:t>
            </a:r>
          </a:p>
          <a:p>
            <a:endParaRPr lang="en-US" dirty="0"/>
          </a:p>
        </p:txBody>
      </p:sp>
    </p:spTree>
    <p:extLst>
      <p:ext uri="{BB962C8B-B14F-4D97-AF65-F5344CB8AC3E}">
        <p14:creationId xmlns:p14="http://schemas.microsoft.com/office/powerpoint/2010/main" val="2939061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with gradient descent</a:t>
            </a:r>
          </a:p>
        </p:txBody>
      </p:sp>
      <p:sp>
        <p:nvSpPr>
          <p:cNvPr id="3" name="Content Placeholder 2"/>
          <p:cNvSpPr>
            <a:spLocks noGrp="1"/>
          </p:cNvSpPr>
          <p:nvPr>
            <p:ph idx="1"/>
          </p:nvPr>
        </p:nvSpPr>
        <p:spPr/>
        <p:txBody>
          <a:bodyPr/>
          <a:lstStyle/>
          <a:p>
            <a:r>
              <a:rPr lang="en-US" dirty="0"/>
              <a:t>We'll use the MNIST data set,</a:t>
            </a:r>
          </a:p>
          <a:p>
            <a:pPr lvl="1"/>
            <a:r>
              <a:rPr lang="en-US" dirty="0"/>
              <a:t> tens of thousands of scanned images of handwritten digits, </a:t>
            </a:r>
          </a:p>
          <a:p>
            <a:pPr lvl="1"/>
            <a:r>
              <a:rPr lang="en-US" dirty="0"/>
              <a:t>together with their correct classifications. </a:t>
            </a:r>
          </a:p>
          <a:p>
            <a:pPr lvl="1"/>
            <a:r>
              <a:rPr lang="en-US" dirty="0"/>
              <a:t>MNIST's : modified subset of two data sets collected by NIST, the United States' National Institute of Standards and Technology. </a:t>
            </a:r>
          </a:p>
        </p:txBody>
      </p:sp>
    </p:spTree>
    <p:extLst>
      <p:ext uri="{BB962C8B-B14F-4D97-AF65-F5344CB8AC3E}">
        <p14:creationId xmlns:p14="http://schemas.microsoft.com/office/powerpoint/2010/main" val="1020193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MNIST data comes in two parts. </a:t>
            </a:r>
          </a:p>
          <a:p>
            <a:pPr lvl="1"/>
            <a:r>
              <a:rPr lang="en-US" dirty="0"/>
              <a:t>The first part: contains 60,000 images to be used as training data. </a:t>
            </a:r>
          </a:p>
          <a:p>
            <a:pPr lvl="1"/>
            <a:r>
              <a:rPr lang="en-US" dirty="0"/>
              <a:t>scanned handwriting samples from 250 people</a:t>
            </a:r>
          </a:p>
          <a:p>
            <a:pPr lvl="1"/>
            <a:r>
              <a:rPr lang="en-US" dirty="0"/>
              <a:t>half of whom were US Census Bureau employees, </a:t>
            </a:r>
          </a:p>
          <a:p>
            <a:pPr lvl="1"/>
            <a:r>
              <a:rPr lang="en-US" dirty="0"/>
              <a:t>and half of whom were high school students. </a:t>
            </a:r>
          </a:p>
          <a:p>
            <a:pPr lvl="1"/>
            <a:r>
              <a:rPr lang="en-US" dirty="0"/>
              <a:t>The images are greyscale and 28 by 28 pixels in size. </a:t>
            </a:r>
          </a:p>
        </p:txBody>
      </p:sp>
    </p:spTree>
    <p:extLst>
      <p:ext uri="{BB962C8B-B14F-4D97-AF65-F5344CB8AC3E}">
        <p14:creationId xmlns:p14="http://schemas.microsoft.com/office/powerpoint/2010/main" val="13735288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The second part of the MNIST data set is 10,000 images to be used as test data. </a:t>
            </a:r>
          </a:p>
          <a:p>
            <a:r>
              <a:rPr lang="en-US" dirty="0"/>
              <a:t>We'll use the test data to evaluate how well our neural network has learned to recognize digits. </a:t>
            </a:r>
          </a:p>
          <a:p>
            <a:r>
              <a:rPr lang="en-US" altLang="zh-CN" dirty="0"/>
              <a:t>T</a:t>
            </a:r>
            <a:r>
              <a:rPr lang="en-US" dirty="0"/>
              <a:t>he test data was taken from a </a:t>
            </a:r>
            <a:r>
              <a:rPr lang="en-US" i="1" dirty="0"/>
              <a:t>different</a:t>
            </a:r>
            <a:r>
              <a:rPr lang="en-US" dirty="0"/>
              <a:t> set of 250 people than the original training data </a:t>
            </a:r>
          </a:p>
          <a:p>
            <a:r>
              <a:rPr lang="en-US" dirty="0"/>
              <a:t>This helps give us confidence that our system can recognize digits from people whose writing it didn't see during training.</a:t>
            </a:r>
          </a:p>
          <a:p>
            <a:endParaRPr lang="en-US" dirty="0"/>
          </a:p>
        </p:txBody>
      </p:sp>
    </p:spTree>
    <p:extLst>
      <p:ext uri="{BB962C8B-B14F-4D97-AF65-F5344CB8AC3E}">
        <p14:creationId xmlns:p14="http://schemas.microsoft.com/office/powerpoint/2010/main" val="4062542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notation x to denote a training input. </a:t>
            </a:r>
          </a:p>
          <a:p>
            <a:r>
              <a:rPr lang="en-US" dirty="0"/>
              <a:t>Convenient to regard each training input x as a 28×28=784 dimensional vector. </a:t>
            </a:r>
          </a:p>
          <a:p>
            <a:r>
              <a:rPr lang="en-US" dirty="0"/>
              <a:t>Each entry in the vector represents the grey value for a single pixel in the image. </a:t>
            </a:r>
          </a:p>
        </p:txBody>
      </p:sp>
    </p:spTree>
    <p:extLst>
      <p:ext uri="{BB962C8B-B14F-4D97-AF65-F5344CB8AC3E}">
        <p14:creationId xmlns:p14="http://schemas.microsoft.com/office/powerpoint/2010/main" val="4185280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We'll denote the corresponding desired output by y=y(x), </a:t>
            </a:r>
          </a:p>
          <a:p>
            <a:pPr lvl="1"/>
            <a:r>
              <a:rPr lang="en-US" dirty="0"/>
              <a:t>y is a 10-dimensional vector. </a:t>
            </a:r>
          </a:p>
          <a:p>
            <a:pPr lvl="1"/>
            <a:r>
              <a:rPr lang="en-US" dirty="0"/>
              <a:t>For example, if a particular training image, x, depicts a 6, then y(x)=(0,0,0,0,0,0,1,0,0,0)</a:t>
            </a:r>
            <a:r>
              <a:rPr lang="en-US" baseline="30000" dirty="0"/>
              <a:t>T</a:t>
            </a:r>
            <a:r>
              <a:rPr lang="en-US" dirty="0"/>
              <a:t> is the desired output from the network. </a:t>
            </a:r>
          </a:p>
        </p:txBody>
      </p:sp>
    </p:spTree>
    <p:extLst>
      <p:ext uri="{BB962C8B-B14F-4D97-AF65-F5344CB8AC3E}">
        <p14:creationId xmlns:p14="http://schemas.microsoft.com/office/powerpoint/2010/main" val="12223985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What we'd like is an algorithm </a:t>
            </a:r>
          </a:p>
          <a:p>
            <a:pPr lvl="1"/>
            <a:r>
              <a:rPr lang="en-US" dirty="0"/>
              <a:t>lets us find weights and biases </a:t>
            </a:r>
          </a:p>
          <a:p>
            <a:pPr lvl="2"/>
            <a:r>
              <a:rPr lang="en-US" dirty="0"/>
              <a:t>so that the output from the network approximates y(x) for all training inputs x. </a:t>
            </a:r>
          </a:p>
          <a:p>
            <a:pPr lvl="1"/>
            <a:r>
              <a:rPr lang="en-US" dirty="0"/>
              <a:t>To quantify how well we're achieving this goal we define a cost function</a:t>
            </a:r>
          </a:p>
          <a:p>
            <a:r>
              <a:rPr lang="en-US" dirty="0"/>
              <a:t>C(</a:t>
            </a:r>
            <a:r>
              <a:rPr lang="en-US" dirty="0" err="1"/>
              <a:t>w,b</a:t>
            </a:r>
            <a:r>
              <a:rPr lang="en-US" dirty="0"/>
              <a:t>)≡1</a:t>
            </a:r>
            <a:r>
              <a:rPr lang="en-US" altLang="zh-CN" dirty="0"/>
              <a:t>/</a:t>
            </a:r>
            <a:r>
              <a:rPr lang="en-US" dirty="0"/>
              <a:t>2n ∑</a:t>
            </a:r>
            <a:r>
              <a:rPr lang="en-US" baseline="-25000" dirty="0"/>
              <a:t>x</a:t>
            </a:r>
            <a:r>
              <a:rPr lang="en-US" dirty="0"/>
              <a:t>∥y(x)−a∥</a:t>
            </a:r>
            <a:r>
              <a:rPr lang="en-US" baseline="30000" dirty="0"/>
              <a:t>2</a:t>
            </a:r>
            <a:r>
              <a:rPr lang="en-US" dirty="0"/>
              <a:t>.</a:t>
            </a:r>
          </a:p>
        </p:txBody>
      </p:sp>
    </p:spTree>
    <p:extLst>
      <p:ext uri="{BB962C8B-B14F-4D97-AF65-F5344CB8AC3E}">
        <p14:creationId xmlns:p14="http://schemas.microsoft.com/office/powerpoint/2010/main" val="3142555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The architecture of neural networks</a:t>
            </a:r>
          </a:p>
        </p:txBody>
      </p:sp>
      <p:pic>
        <p:nvPicPr>
          <p:cNvPr id="13314" name="Picture 2" descr="http://neuralnetworksanddeeplearning.com/images/tikz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772816"/>
            <a:ext cx="5686425" cy="3086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162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 denotes the collection of all weights in the network, </a:t>
            </a:r>
          </a:p>
          <a:p>
            <a:r>
              <a:rPr lang="en-US" dirty="0"/>
              <a:t>b all the biases, </a:t>
            </a:r>
          </a:p>
          <a:p>
            <a:r>
              <a:rPr lang="en-US" dirty="0"/>
              <a:t>n is the total number of training inputs, </a:t>
            </a:r>
          </a:p>
          <a:p>
            <a:r>
              <a:rPr lang="en-US" dirty="0"/>
              <a:t>a is the vector of outputs from the network when x is input, </a:t>
            </a:r>
          </a:p>
          <a:p>
            <a:r>
              <a:rPr lang="en-US" dirty="0"/>
              <a:t>The sum is over all training inputs, x. </a:t>
            </a:r>
          </a:p>
        </p:txBody>
      </p:sp>
    </p:spTree>
    <p:extLst>
      <p:ext uri="{BB962C8B-B14F-4D97-AF65-F5344CB8AC3E}">
        <p14:creationId xmlns:p14="http://schemas.microsoft.com/office/powerpoint/2010/main" val="79445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notation ∥v∥ just denotes the usual length function for a vector v. </a:t>
            </a:r>
          </a:p>
          <a:p>
            <a:r>
              <a:rPr lang="en-US" dirty="0"/>
              <a:t>C is the quadratic cost function; it's also sometimes known as the mean squared error or just MSE. </a:t>
            </a:r>
          </a:p>
          <a:p>
            <a:r>
              <a:rPr lang="en-US" dirty="0"/>
              <a:t>Inspecting the form of the quadratic cost function, we see that C(</a:t>
            </a:r>
            <a:r>
              <a:rPr lang="en-US" dirty="0" err="1"/>
              <a:t>w,b</a:t>
            </a:r>
            <a:r>
              <a:rPr lang="en-US" dirty="0"/>
              <a:t>) is non-negative, since every term in the sum is non-negative. </a:t>
            </a:r>
          </a:p>
        </p:txBody>
      </p:sp>
    </p:spTree>
    <p:extLst>
      <p:ext uri="{BB962C8B-B14F-4D97-AF65-F5344CB8AC3E}">
        <p14:creationId xmlns:p14="http://schemas.microsoft.com/office/powerpoint/2010/main" val="775360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C(</a:t>
            </a:r>
            <a:r>
              <a:rPr lang="en-US" dirty="0" err="1"/>
              <a:t>w,b</a:t>
            </a:r>
            <a:r>
              <a:rPr lang="en-US" dirty="0"/>
              <a:t>) becomes small, i.e., C(</a:t>
            </a:r>
            <a:r>
              <a:rPr lang="en-US" dirty="0" err="1"/>
              <a:t>w,b</a:t>
            </a:r>
            <a:r>
              <a:rPr lang="en-US" dirty="0"/>
              <a:t>)≈0, </a:t>
            </a:r>
          </a:p>
          <a:p>
            <a:pPr lvl="1"/>
            <a:r>
              <a:rPr lang="en-US" dirty="0"/>
              <a:t>when y(x) is approximately equal to the output, a, for all training inputs, x. </a:t>
            </a:r>
          </a:p>
          <a:p>
            <a:r>
              <a:rPr lang="en-US" dirty="0"/>
              <a:t>So our training algorithm has done a good job if it can find weights and biases so that C(</a:t>
            </a:r>
            <a:r>
              <a:rPr lang="en-US" dirty="0" err="1"/>
              <a:t>w,b</a:t>
            </a:r>
            <a:r>
              <a:rPr lang="en-US" dirty="0"/>
              <a:t>)≈0. </a:t>
            </a:r>
          </a:p>
          <a:p>
            <a:r>
              <a:rPr lang="en-US" dirty="0"/>
              <a:t>By contrast, it's not doing so well when C(</a:t>
            </a:r>
            <a:r>
              <a:rPr lang="en-US" dirty="0" err="1"/>
              <a:t>w,b</a:t>
            </a:r>
            <a:r>
              <a:rPr lang="en-US" dirty="0"/>
              <a:t>) is large - that would mean that y(x) is not close to the output a for a large number of inputs. </a:t>
            </a:r>
          </a:p>
          <a:p>
            <a:r>
              <a:rPr lang="en-US" dirty="0"/>
              <a:t>So the aim of our training algorithm will be to minimize the cost C(</a:t>
            </a:r>
            <a:r>
              <a:rPr lang="en-US" dirty="0" err="1"/>
              <a:t>w,b</a:t>
            </a:r>
            <a:r>
              <a:rPr lang="en-US" dirty="0"/>
              <a:t>) as a function of the weights and biases.</a:t>
            </a:r>
          </a:p>
          <a:p>
            <a:pPr lvl="1"/>
            <a:r>
              <a:rPr lang="en-US" dirty="0"/>
              <a:t> gradient descent.</a:t>
            </a:r>
          </a:p>
          <a:p>
            <a:endParaRPr lang="en-US" dirty="0"/>
          </a:p>
        </p:txBody>
      </p:sp>
    </p:spTree>
    <p:extLst>
      <p:ext uri="{BB962C8B-B14F-4D97-AF65-F5344CB8AC3E}">
        <p14:creationId xmlns:p14="http://schemas.microsoft.com/office/powerpoint/2010/main" val="1225296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Why introduce the quadratic cost? </a:t>
            </a:r>
          </a:p>
          <a:p>
            <a:pPr lvl="1"/>
            <a:r>
              <a:rPr lang="en-US" dirty="0"/>
              <a:t>After all, aren't we primarily interested in the number of images correctly classified by the network? </a:t>
            </a:r>
          </a:p>
          <a:p>
            <a:pPr lvl="1"/>
            <a:r>
              <a:rPr lang="en-US" dirty="0"/>
              <a:t>Why not try to maximize that number directly, rather than minimizing a proxy measure like the quadratic cost? </a:t>
            </a:r>
          </a:p>
          <a:p>
            <a:pPr lvl="1"/>
            <a:r>
              <a:rPr lang="en-US" dirty="0"/>
              <a:t>The problem with that is that the number of images correctly classified is not a smooth function of the weights and biases in the network. </a:t>
            </a:r>
          </a:p>
        </p:txBody>
      </p:sp>
    </p:spTree>
    <p:extLst>
      <p:ext uri="{BB962C8B-B14F-4D97-AF65-F5344CB8AC3E}">
        <p14:creationId xmlns:p14="http://schemas.microsoft.com/office/powerpoint/2010/main" val="135425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Making small changes to the weights and biases won't cause any change at all in the number of training images classified correctly. </a:t>
            </a:r>
          </a:p>
          <a:p>
            <a:r>
              <a:rPr lang="en-US" dirty="0"/>
              <a:t>Difficult to figure out how to change the weights and biases to get improved performance. </a:t>
            </a:r>
          </a:p>
          <a:p>
            <a:r>
              <a:rPr lang="en-US" dirty="0"/>
              <a:t>If we instead use a smooth cost function like the quadratic cost it turns out to be easy to figure out how to make small changes in the weights and biases so as to get an improvement in the cost. </a:t>
            </a:r>
          </a:p>
        </p:txBody>
      </p:sp>
    </p:spTree>
    <p:extLst>
      <p:ext uri="{BB962C8B-B14F-4D97-AF65-F5344CB8AC3E}">
        <p14:creationId xmlns:p14="http://schemas.microsoft.com/office/powerpoint/2010/main" val="1490816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Why we choose the quadratic function used in Equation.</a:t>
            </a:r>
          </a:p>
          <a:p>
            <a:pPr lvl="1"/>
            <a:r>
              <a:rPr lang="en-US" dirty="0"/>
              <a:t>the quadratic cost function  works perfectly well for understanding the basics of learning in neural networks.</a:t>
            </a:r>
          </a:p>
        </p:txBody>
      </p:sp>
    </p:spTree>
    <p:extLst>
      <p:ext uri="{BB962C8B-B14F-4D97-AF65-F5344CB8AC3E}">
        <p14:creationId xmlns:p14="http://schemas.microsoft.com/office/powerpoint/2010/main" val="14544440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Let's think about what happens when we move a ball a small amount Δv1 in the v1 direction, and a small amount Δv2 in the v2 direction. Calculus tells us that C changes as follows:</a:t>
            </a:r>
          </a:p>
          <a:p>
            <a:r>
              <a:rPr lang="en-US" dirty="0"/>
              <a:t>ΔC≈(∂C/∂v1) Δv1+(∂C/∂v2) Δv2.</a:t>
            </a:r>
          </a:p>
          <a:p>
            <a:r>
              <a:rPr lang="en-US" dirty="0"/>
              <a:t>Choose Δv1 and Δv2 so as to make ΔC negative; i.e., we'll choose them so the ball is rolling down into the valley. </a:t>
            </a:r>
          </a:p>
          <a:p>
            <a:r>
              <a:rPr lang="en-US" dirty="0"/>
              <a:t>We'll also define the gradient of C to be the vector of partial derivatives, gradient vector: ∇C≡(∂C/∂v1,∂C/∂v2)</a:t>
            </a:r>
            <a:r>
              <a:rPr lang="en-US" baseline="30000" dirty="0"/>
              <a:t>T</a:t>
            </a:r>
            <a:r>
              <a:rPr lang="en-US" dirty="0"/>
              <a:t>. </a:t>
            </a:r>
          </a:p>
        </p:txBody>
      </p:sp>
    </p:spTree>
    <p:extLst>
      <p:ext uri="{BB962C8B-B14F-4D97-AF65-F5344CB8AC3E}">
        <p14:creationId xmlns:p14="http://schemas.microsoft.com/office/powerpoint/2010/main" val="41735439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With these definitions, ΔC can be rewritten as</a:t>
            </a:r>
          </a:p>
          <a:p>
            <a:r>
              <a:rPr lang="en-US" dirty="0"/>
              <a:t>ΔC≈∇</a:t>
            </a:r>
            <a:r>
              <a:rPr lang="en-US" dirty="0" err="1"/>
              <a:t>C⋅Δv</a:t>
            </a:r>
            <a:r>
              <a:rPr lang="en-US" dirty="0"/>
              <a:t>.</a:t>
            </a:r>
          </a:p>
          <a:p>
            <a:r>
              <a:rPr lang="en-US" dirty="0"/>
              <a:t>∇C relates changes in v to changes in C, In particular, suppose we choose</a:t>
            </a:r>
          </a:p>
          <a:p>
            <a:r>
              <a:rPr lang="en-US" dirty="0" err="1"/>
              <a:t>Δv</a:t>
            </a:r>
            <a:r>
              <a:rPr lang="en-US" dirty="0"/>
              <a:t>=−</a:t>
            </a:r>
            <a:r>
              <a:rPr lang="en-US" dirty="0" err="1"/>
              <a:t>η∇C</a:t>
            </a:r>
            <a:r>
              <a:rPr lang="en-US" dirty="0"/>
              <a:t>,</a:t>
            </a:r>
          </a:p>
          <a:p>
            <a:r>
              <a:rPr lang="en-US" dirty="0"/>
              <a:t>where η is a small, positive parameter (known as the learning rate). </a:t>
            </a:r>
          </a:p>
        </p:txBody>
      </p:sp>
    </p:spTree>
    <p:extLst>
      <p:ext uri="{BB962C8B-B14F-4D97-AF65-F5344CB8AC3E}">
        <p14:creationId xmlns:p14="http://schemas.microsoft.com/office/powerpoint/2010/main" val="23387406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Writing out the gradient descent update rule in terms of components, we have</a:t>
            </a:r>
          </a:p>
          <a:p>
            <a:r>
              <a:rPr lang="en-US" dirty="0" err="1"/>
              <a:t>w</a:t>
            </a:r>
            <a:r>
              <a:rPr lang="en-US" baseline="-25000" dirty="0" err="1"/>
              <a:t>k</a:t>
            </a:r>
            <a:r>
              <a:rPr lang="en-US" dirty="0" err="1"/>
              <a:t>→w′</a:t>
            </a:r>
            <a:r>
              <a:rPr lang="en-US" baseline="-25000" dirty="0" err="1"/>
              <a:t>k</a:t>
            </a:r>
            <a:r>
              <a:rPr lang="en-US" dirty="0"/>
              <a:t>=</a:t>
            </a:r>
            <a:r>
              <a:rPr lang="en-US" dirty="0" err="1"/>
              <a:t>w</a:t>
            </a:r>
            <a:r>
              <a:rPr lang="en-US" baseline="-25000" dirty="0" err="1"/>
              <a:t>k</a:t>
            </a:r>
            <a:r>
              <a:rPr lang="en-US" dirty="0"/>
              <a:t>−</a:t>
            </a:r>
            <a:r>
              <a:rPr lang="el-GR" dirty="0"/>
              <a:t>η∂</a:t>
            </a:r>
            <a:r>
              <a:rPr lang="en-US" dirty="0"/>
              <a:t>C/∂</a:t>
            </a:r>
            <a:r>
              <a:rPr lang="en-US" dirty="0" err="1"/>
              <a:t>w</a:t>
            </a:r>
            <a:r>
              <a:rPr lang="en-US" baseline="-25000" dirty="0" err="1"/>
              <a:t>k</a:t>
            </a:r>
            <a:endParaRPr lang="en-US" dirty="0"/>
          </a:p>
          <a:p>
            <a:r>
              <a:rPr lang="en-US" dirty="0" err="1"/>
              <a:t>b</a:t>
            </a:r>
            <a:r>
              <a:rPr lang="en-US" baseline="-25000" dirty="0" err="1"/>
              <a:t>l</a:t>
            </a:r>
            <a:r>
              <a:rPr lang="en-US" dirty="0"/>
              <a:t>→ </a:t>
            </a:r>
            <a:r>
              <a:rPr lang="en-US" dirty="0" err="1"/>
              <a:t>b′</a:t>
            </a:r>
            <a:r>
              <a:rPr lang="en-US" baseline="-25000" dirty="0" err="1"/>
              <a:t>l</a:t>
            </a:r>
            <a:r>
              <a:rPr lang="en-US" dirty="0"/>
              <a:t>=</a:t>
            </a:r>
            <a:r>
              <a:rPr lang="en-US" dirty="0" err="1"/>
              <a:t>b</a:t>
            </a:r>
            <a:r>
              <a:rPr lang="en-US" baseline="-25000" dirty="0" err="1"/>
              <a:t>l</a:t>
            </a:r>
            <a:r>
              <a:rPr lang="en-US" dirty="0"/>
              <a:t>−</a:t>
            </a:r>
            <a:r>
              <a:rPr lang="el-GR" dirty="0"/>
              <a:t>η∂</a:t>
            </a:r>
            <a:r>
              <a:rPr lang="en-US" dirty="0"/>
              <a:t>C/∂b</a:t>
            </a:r>
            <a:r>
              <a:rPr lang="en-US" baseline="-25000" dirty="0"/>
              <a:t>l</a:t>
            </a:r>
            <a:r>
              <a:rPr lang="en-US" dirty="0"/>
              <a:t>.</a:t>
            </a:r>
          </a:p>
        </p:txBody>
      </p:sp>
    </p:spTree>
    <p:extLst>
      <p:ext uri="{BB962C8B-B14F-4D97-AF65-F5344CB8AC3E}">
        <p14:creationId xmlns:p14="http://schemas.microsoft.com/office/powerpoint/2010/main" val="22416002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to compute the gradient ∇C, we need to compute the gradients ∇C</a:t>
            </a:r>
            <a:r>
              <a:rPr lang="en-US" baseline="-25000" dirty="0"/>
              <a:t>x</a:t>
            </a:r>
            <a:r>
              <a:rPr lang="en-US" dirty="0"/>
              <a:t> separately for each training input, x, and then average them, </a:t>
            </a:r>
          </a:p>
          <a:p>
            <a:r>
              <a:rPr lang="en-US" dirty="0"/>
              <a:t>∇C=1/</a:t>
            </a:r>
            <a:r>
              <a:rPr lang="en-US" dirty="0" err="1"/>
              <a:t>n∑</a:t>
            </a:r>
            <a:r>
              <a:rPr lang="en-US" baseline="-25000" dirty="0" err="1"/>
              <a:t>x</a:t>
            </a:r>
            <a:r>
              <a:rPr lang="en-US" dirty="0" err="1"/>
              <a:t>∇C</a:t>
            </a:r>
            <a:r>
              <a:rPr lang="en-US" baseline="-25000" dirty="0" err="1"/>
              <a:t>x</a:t>
            </a:r>
            <a:r>
              <a:rPr lang="en-US" dirty="0"/>
              <a:t>. </a:t>
            </a:r>
          </a:p>
          <a:p>
            <a:r>
              <a:rPr lang="en-US" dirty="0"/>
              <a:t>Unfortunately, when the number of training inputs is very large this can take a long time, and learning thus occurs slowly.</a:t>
            </a:r>
          </a:p>
        </p:txBody>
      </p:sp>
    </p:spTree>
    <p:extLst>
      <p:ext uri="{BB962C8B-B14F-4D97-AF65-F5344CB8AC3E}">
        <p14:creationId xmlns:p14="http://schemas.microsoft.com/office/powerpoint/2010/main" val="4118032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The design of the input and output layers in a network is often straightforward. </a:t>
            </a:r>
          </a:p>
          <a:p>
            <a:r>
              <a:rPr lang="en-US" dirty="0"/>
              <a:t>For example, suppose we're trying to determine whether a handwritten image depicts a "9" or not. </a:t>
            </a:r>
          </a:p>
          <a:p>
            <a:r>
              <a:rPr lang="en-US" dirty="0"/>
              <a:t>A natural way to design the network is to encode the intensities of the image pixels into the input neurons. </a:t>
            </a:r>
          </a:p>
          <a:p>
            <a:r>
              <a:rPr lang="en-US" dirty="0"/>
              <a:t>If the image is a 64 by 64 greyscale image, </a:t>
            </a:r>
          </a:p>
          <a:p>
            <a:pPr lvl="1"/>
            <a:r>
              <a:rPr lang="en-US" dirty="0"/>
              <a:t>then we'd have 4,096 input neurons, with the intensities scaled appropriately between 0 and 1. The output layer will contain just a single neuron, with output values of less than 0.5 indicating "input image is not a 9", and values greater than 0.5 indicating "input image is a 9 ".</a:t>
            </a:r>
          </a:p>
        </p:txBody>
      </p:sp>
    </p:spTree>
    <p:extLst>
      <p:ext uri="{BB962C8B-B14F-4D97-AF65-F5344CB8AC3E}">
        <p14:creationId xmlns:p14="http://schemas.microsoft.com/office/powerpoint/2010/main" val="10171058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An idea called stochastic gradient descent can be used to speed up learning. </a:t>
            </a:r>
          </a:p>
          <a:p>
            <a:r>
              <a:rPr lang="en-US" dirty="0"/>
              <a:t>The idea is to estimate the gradient ∇C by computing ∇C</a:t>
            </a:r>
            <a:r>
              <a:rPr lang="en-US" baseline="-25000" dirty="0"/>
              <a:t>x</a:t>
            </a:r>
            <a:r>
              <a:rPr lang="en-US" dirty="0"/>
              <a:t> for a small sample of randomly chosen training inputs. </a:t>
            </a:r>
          </a:p>
          <a:p>
            <a:r>
              <a:rPr lang="en-US" dirty="0"/>
              <a:t>By averaging over this small sample it turns out that we can quickly get a good estimate of the true gradient ∇C, </a:t>
            </a:r>
          </a:p>
          <a:p>
            <a:pPr lvl="1"/>
            <a:r>
              <a:rPr lang="en-US" dirty="0"/>
              <a:t>and this helps speed up gradient descent, and thus learning.</a:t>
            </a:r>
          </a:p>
        </p:txBody>
      </p:sp>
    </p:spTree>
    <p:extLst>
      <p:ext uri="{BB962C8B-B14F-4D97-AF65-F5344CB8AC3E}">
        <p14:creationId xmlns:p14="http://schemas.microsoft.com/office/powerpoint/2010/main" val="3795579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We can think of stochastic gradient descent as being like political polling: it's much easier to sample a small mini-batch than it is to apply gradient descent to the full batch, just as carrying out a poll is easier than running a full election. </a:t>
            </a:r>
          </a:p>
          <a:p>
            <a:r>
              <a:rPr lang="en-US" dirty="0"/>
              <a:t>For example, if we have a training set of size n=60,000, as in MNIST, and choose a mini-batch size of (say) m=10, this means we'll get a factor of 6,000 speedup in estimating the gradient! </a:t>
            </a:r>
          </a:p>
          <a:p>
            <a:r>
              <a:rPr lang="en-US" dirty="0"/>
              <a:t>Of course, the estimate won't be perfect - there will be statistical fluctuations - but it doesn't need to be perfect: all we really care about is moving in a general direction that will help decrease C, and that means we don't need an exact computation of the gradient. In practice, stochastic gradient descent is a commonly used and powerful technique for learning in neural networks.</a:t>
            </a:r>
          </a:p>
        </p:txBody>
      </p:sp>
    </p:spTree>
    <p:extLst>
      <p:ext uri="{BB962C8B-B14F-4D97-AF65-F5344CB8AC3E}">
        <p14:creationId xmlns:p14="http://schemas.microsoft.com/office/powerpoint/2010/main" val="22904739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Implementing our network to classify digits</a:t>
            </a:r>
          </a:p>
        </p:txBody>
      </p:sp>
      <p:sp>
        <p:nvSpPr>
          <p:cNvPr id="3" name="Content Placeholder 2"/>
          <p:cNvSpPr>
            <a:spLocks noGrp="1"/>
          </p:cNvSpPr>
          <p:nvPr>
            <p:ph idx="1"/>
          </p:nvPr>
        </p:nvSpPr>
        <p:spPr/>
        <p:txBody>
          <a:bodyPr/>
          <a:lstStyle/>
          <a:p>
            <a:r>
              <a:rPr lang="en-US" dirty="0"/>
              <a:t>Please read the book to learn how to down load the MNIST data and PYTHON library.</a:t>
            </a:r>
          </a:p>
        </p:txBody>
      </p:sp>
    </p:spTree>
    <p:extLst>
      <p:ext uri="{BB962C8B-B14F-4D97-AF65-F5344CB8AC3E}">
        <p14:creationId xmlns:p14="http://schemas.microsoft.com/office/powerpoint/2010/main" val="2142404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core features of the neural networks code:</a:t>
            </a:r>
          </a:p>
          <a:p>
            <a:pPr lvl="1"/>
            <a:r>
              <a:rPr lang="en-US" dirty="0"/>
              <a:t>The centerpiece is a Network class, which we use to represent a neural network. Here's the code we use to initialize a Network object:</a:t>
            </a:r>
          </a:p>
          <a:p>
            <a:pPr lvl="1"/>
            <a:endParaRPr lang="en-US" dirty="0"/>
          </a:p>
          <a:p>
            <a:pPr lvl="1"/>
            <a:endParaRPr lang="en-US" dirty="0"/>
          </a:p>
          <a:p>
            <a:pPr lvl="1"/>
            <a:endParaRPr lang="en-US" dirty="0"/>
          </a:p>
        </p:txBody>
      </p:sp>
      <p:pic>
        <p:nvPicPr>
          <p:cNvPr id="8" name="Picture 7"/>
          <p:cNvPicPr>
            <a:picLocks noChangeAspect="1"/>
          </p:cNvPicPr>
          <p:nvPr/>
        </p:nvPicPr>
        <p:blipFill rotWithShape="1">
          <a:blip r:embed="rId2"/>
          <a:srcRect l="1963" t="40200" r="62600" b="41600"/>
          <a:stretch/>
        </p:blipFill>
        <p:spPr>
          <a:xfrm>
            <a:off x="683568" y="4149080"/>
            <a:ext cx="8225529" cy="2376264"/>
          </a:xfrm>
          <a:prstGeom prst="rect">
            <a:avLst/>
          </a:prstGeom>
        </p:spPr>
      </p:pic>
    </p:spTree>
    <p:extLst>
      <p:ext uri="{BB962C8B-B14F-4D97-AF65-F5344CB8AC3E}">
        <p14:creationId xmlns:p14="http://schemas.microsoft.com/office/powerpoint/2010/main" val="18186357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list sizes contains the number of neurons in the respective layers. </a:t>
            </a:r>
          </a:p>
          <a:p>
            <a:r>
              <a:rPr lang="en-US" dirty="0"/>
              <a:t>For example, if we want to create a Network object with 2 neurons in the first layer, 3 neurons in the second layer, and 1 neuron in the final layer, we'd do this with the code:</a:t>
            </a:r>
          </a:p>
          <a:p>
            <a:r>
              <a:rPr lang="en-US" dirty="0"/>
              <a:t>net = Network([2, 3, 1])</a:t>
            </a:r>
          </a:p>
        </p:txBody>
      </p:sp>
    </p:spTree>
    <p:extLst>
      <p:ext uri="{BB962C8B-B14F-4D97-AF65-F5344CB8AC3E}">
        <p14:creationId xmlns:p14="http://schemas.microsoft.com/office/powerpoint/2010/main" val="36507933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biases and weights in the Network object are all initialized randomly, using the </a:t>
            </a:r>
            <a:r>
              <a:rPr lang="en-US" dirty="0" err="1"/>
              <a:t>Numpy</a:t>
            </a:r>
            <a:r>
              <a:rPr lang="en-US" dirty="0"/>
              <a:t> </a:t>
            </a:r>
            <a:r>
              <a:rPr lang="en-US" dirty="0" err="1"/>
              <a:t>np.random.randn</a:t>
            </a:r>
            <a:r>
              <a:rPr lang="en-US" dirty="0"/>
              <a:t> function to generate Gaussian distributions with mean 0 and standard deviation 1. </a:t>
            </a:r>
          </a:p>
          <a:p>
            <a:r>
              <a:rPr lang="en-US" dirty="0"/>
              <a:t>This random initialization gives our stochastic gradient descent algorithm a place to start from. </a:t>
            </a:r>
          </a:p>
          <a:p>
            <a:r>
              <a:rPr lang="en-US" dirty="0"/>
              <a:t>Note that the Network initialization code assumes that the first layer of neurons is an input layer, and omits to set any biases for those neurons, since biases are only ever used in computing the outputs from later layers.</a:t>
            </a:r>
          </a:p>
        </p:txBody>
      </p:sp>
    </p:spTree>
    <p:extLst>
      <p:ext uri="{BB962C8B-B14F-4D97-AF65-F5344CB8AC3E}">
        <p14:creationId xmlns:p14="http://schemas.microsoft.com/office/powerpoint/2010/main" val="9810119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Defining the sigmoid function:</a:t>
            </a:r>
          </a:p>
          <a:p>
            <a:r>
              <a:rPr lang="en-US" dirty="0" err="1"/>
              <a:t>def</a:t>
            </a:r>
            <a:r>
              <a:rPr lang="en-US" dirty="0"/>
              <a:t> sigmoid(z):</a:t>
            </a:r>
          </a:p>
          <a:p>
            <a:r>
              <a:rPr lang="en-US" dirty="0"/>
              <a:t>    return 1.0/(1.0+np.exp(-z))</a:t>
            </a:r>
          </a:p>
          <a:p>
            <a:r>
              <a:rPr lang="en-US" altLang="zh-CN" dirty="0"/>
              <a:t>A</a:t>
            </a:r>
            <a:r>
              <a:rPr lang="en-US" dirty="0"/>
              <a:t>dd a feedforward method to the Network class, which, given an input a for the network, returns the corresponding output</a:t>
            </a:r>
          </a:p>
          <a:p>
            <a:endParaRPr lang="en-US" dirty="0"/>
          </a:p>
          <a:p>
            <a:r>
              <a:rPr lang="en-US" dirty="0"/>
              <a:t>    </a:t>
            </a:r>
            <a:r>
              <a:rPr lang="en-US" dirty="0" err="1"/>
              <a:t>def</a:t>
            </a:r>
            <a:r>
              <a:rPr lang="en-US" dirty="0"/>
              <a:t> feedforward(self, a):</a:t>
            </a:r>
          </a:p>
          <a:p>
            <a:r>
              <a:rPr lang="en-US" dirty="0"/>
              <a:t>        """Return the output of the network if "a" is input."""</a:t>
            </a:r>
          </a:p>
          <a:p>
            <a:r>
              <a:rPr lang="en-US" dirty="0"/>
              <a:t>        for b, w in zip(</a:t>
            </a:r>
            <a:r>
              <a:rPr lang="en-US" dirty="0" err="1"/>
              <a:t>self.biases</a:t>
            </a:r>
            <a:r>
              <a:rPr lang="en-US" dirty="0"/>
              <a:t>, </a:t>
            </a:r>
            <a:r>
              <a:rPr lang="en-US" dirty="0" err="1"/>
              <a:t>self.weights</a:t>
            </a:r>
            <a:r>
              <a:rPr lang="en-US" dirty="0"/>
              <a:t>):</a:t>
            </a:r>
          </a:p>
          <a:p>
            <a:r>
              <a:rPr lang="en-US" dirty="0"/>
              <a:t>            a = sigmoid(np.dot(w, a)+b)</a:t>
            </a:r>
          </a:p>
          <a:p>
            <a:r>
              <a:rPr lang="en-US" dirty="0"/>
              <a:t>        return a</a:t>
            </a:r>
          </a:p>
        </p:txBody>
      </p:sp>
    </p:spTree>
    <p:extLst>
      <p:ext uri="{BB962C8B-B14F-4D97-AF65-F5344CB8AC3E}">
        <p14:creationId xmlns:p14="http://schemas.microsoft.com/office/powerpoint/2010/main" val="8327692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stochastic gradient </a:t>
            </a:r>
            <a:r>
              <a:rPr lang="en-US" dirty="0" err="1"/>
              <a:t>desent</a:t>
            </a:r>
            <a:r>
              <a:rPr lang="en-US" dirty="0"/>
              <a:t>: </a:t>
            </a:r>
          </a:p>
          <a:p>
            <a:pPr lvl="1"/>
            <a:r>
              <a:rPr lang="en-US" altLang="zh-CN" dirty="0"/>
              <a:t>Please refer to the text book to read the code and details. </a:t>
            </a:r>
            <a:endParaRPr lang="en-US" dirty="0"/>
          </a:p>
        </p:txBody>
      </p:sp>
    </p:spTree>
    <p:extLst>
      <p:ext uri="{BB962C8B-B14F-4D97-AF65-F5344CB8AC3E}">
        <p14:creationId xmlns:p14="http://schemas.microsoft.com/office/powerpoint/2010/main" val="31878845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It's not difficult to find ideas which achieve accuracies in the 20 to 50 percent range. </a:t>
            </a:r>
          </a:p>
          <a:p>
            <a:r>
              <a:rPr lang="en-US" dirty="0"/>
              <a:t>If you work a bit harder you can get up over 50 percent. But to get much higher accuracies it helps to use established machine learning algorithms. </a:t>
            </a:r>
          </a:p>
          <a:p>
            <a:r>
              <a:rPr lang="en-US" dirty="0"/>
              <a:t>Let's try using one of the best known algorithms, the support vector machine or SVM. </a:t>
            </a:r>
          </a:p>
          <a:p>
            <a:r>
              <a:rPr lang="en-US" dirty="0"/>
              <a:t>If we run </a:t>
            </a:r>
            <a:r>
              <a:rPr lang="en-US" dirty="0" err="1"/>
              <a:t>scikit-learn's</a:t>
            </a:r>
            <a:r>
              <a:rPr lang="en-US" dirty="0"/>
              <a:t> SVM classifier using the default settings, then it gets 9,435 of 10,000 test images correct. </a:t>
            </a:r>
          </a:p>
          <a:p>
            <a:r>
              <a:rPr lang="en-US" dirty="0"/>
              <a:t>The current (2013) record is classifying 9,979 of 10,000 images correctly. This was done by Li Wan, Matthew </a:t>
            </a:r>
            <a:r>
              <a:rPr lang="en-US" dirty="0" err="1"/>
              <a:t>Zeiler</a:t>
            </a:r>
            <a:r>
              <a:rPr lang="en-US" dirty="0"/>
              <a:t>, </a:t>
            </a:r>
            <a:r>
              <a:rPr lang="en-US" dirty="0" err="1"/>
              <a:t>Sixin</a:t>
            </a:r>
            <a:r>
              <a:rPr lang="en-US" dirty="0"/>
              <a:t> Zhang, Yann </a:t>
            </a:r>
            <a:r>
              <a:rPr lang="en-US" dirty="0" err="1"/>
              <a:t>LeCun</a:t>
            </a:r>
            <a:r>
              <a:rPr lang="en-US" dirty="0"/>
              <a:t>, and Rob Fergus. </a:t>
            </a:r>
          </a:p>
        </p:txBody>
      </p:sp>
    </p:spTree>
    <p:extLst>
      <p:ext uri="{BB962C8B-B14F-4D97-AF65-F5344CB8AC3E}">
        <p14:creationId xmlns:p14="http://schemas.microsoft.com/office/powerpoint/2010/main" val="130596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Toward deep learning</a:t>
            </a:r>
          </a:p>
        </p:txBody>
      </p:sp>
      <p:sp>
        <p:nvSpPr>
          <p:cNvPr id="3" name="Content Placeholder 2"/>
          <p:cNvSpPr>
            <a:spLocks noGrp="1"/>
          </p:cNvSpPr>
          <p:nvPr>
            <p:ph idx="1"/>
          </p:nvPr>
        </p:nvSpPr>
        <p:spPr/>
        <p:txBody>
          <a:bodyPr/>
          <a:lstStyle/>
          <a:p>
            <a:r>
              <a:rPr lang="en-US" dirty="0"/>
              <a:t>Can we find some way to understand the principles by which our network is classifying handwritten digits? And, given such principles, can we do better?</a:t>
            </a:r>
          </a:p>
        </p:txBody>
      </p:sp>
    </p:spTree>
    <p:extLst>
      <p:ext uri="{BB962C8B-B14F-4D97-AF65-F5344CB8AC3E}">
        <p14:creationId xmlns:p14="http://schemas.microsoft.com/office/powerpoint/2010/main" val="1209954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77500" lnSpcReduction="20000"/>
          </a:bodyPr>
          <a:lstStyle/>
          <a:p>
            <a:r>
              <a:rPr lang="en-US" dirty="0"/>
              <a:t>While the design of the input and output layers of a neural network is often straightforward, there can be quite an art to the design of the hidden layers. </a:t>
            </a:r>
          </a:p>
          <a:p>
            <a:r>
              <a:rPr lang="en-US" dirty="0"/>
              <a:t>In particular, it's not possible to sum up the design process for the hidden layers with a few simple rules of thumb. </a:t>
            </a:r>
          </a:p>
          <a:p>
            <a:r>
              <a:rPr lang="en-US" dirty="0"/>
              <a:t>Instead, neural networks researchers have developed many design heuristics for the hidden layers, which help people get the behavior they want out of their nets. </a:t>
            </a:r>
          </a:p>
          <a:p>
            <a:r>
              <a:rPr lang="en-US" dirty="0"/>
              <a:t>For example, such heuristics can be used to help determine how to trade off the number of hidden layers against the time required to train the network. </a:t>
            </a:r>
          </a:p>
        </p:txBody>
      </p:sp>
    </p:spTree>
    <p:extLst>
      <p:ext uri="{BB962C8B-B14F-4D97-AF65-F5344CB8AC3E}">
        <p14:creationId xmlns:p14="http://schemas.microsoft.com/office/powerpoint/2010/main" val="3954176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Suppose that a few decades hence neural networks lead to artificial intelligence (AI). </a:t>
            </a:r>
          </a:p>
          <a:p>
            <a:r>
              <a:rPr lang="en-US" dirty="0"/>
              <a:t>Will we understand how such intelligent networks work? </a:t>
            </a:r>
          </a:p>
          <a:p>
            <a:r>
              <a:rPr lang="en-US" dirty="0"/>
              <a:t>Perhaps the networks will be opaque to us, with weights and biases we don't understand, because they've been learned automatically. </a:t>
            </a:r>
          </a:p>
          <a:p>
            <a:r>
              <a:rPr lang="en-US" dirty="0"/>
              <a:t>In the early days of AI research people hoped that the effort to build an AI would also help us understand the principles behind intelligence and, maybe, the functioning of the human brain. But perhaps the outcome will be that we end up understanding neither the brain nor how artificial intelligence works!</a:t>
            </a:r>
          </a:p>
        </p:txBody>
      </p:sp>
    </p:spTree>
    <p:extLst>
      <p:ext uri="{BB962C8B-B14F-4D97-AF65-F5344CB8AC3E}">
        <p14:creationId xmlns:p14="http://schemas.microsoft.com/office/powerpoint/2010/main" val="22560486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Suppose we want to determine whether an image shows a human face or not</a:t>
            </a:r>
          </a:p>
          <a:p>
            <a:r>
              <a:rPr lang="en-US" dirty="0"/>
              <a:t>We could attack this problem the same way we attacked handwriting recognition </a:t>
            </a:r>
          </a:p>
          <a:p>
            <a:pPr lvl="1"/>
            <a:r>
              <a:rPr lang="en-US" dirty="0"/>
              <a:t>with the output from the network a single neuron indicating either "Yes, it's a face" or "No, it's not a face".</a:t>
            </a:r>
          </a:p>
        </p:txBody>
      </p:sp>
    </p:spTree>
    <p:extLst>
      <p:ext uri="{BB962C8B-B14F-4D97-AF65-F5344CB8AC3E}">
        <p14:creationId xmlns:p14="http://schemas.microsoft.com/office/powerpoint/2010/main" val="27420684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Suppose we're not using a learning algorithm. </a:t>
            </a:r>
          </a:p>
          <a:p>
            <a:r>
              <a:rPr lang="en-US" dirty="0"/>
              <a:t>To design a network by hand, choosing appropriate weights and biases. </a:t>
            </a:r>
          </a:p>
          <a:p>
            <a:r>
              <a:rPr lang="en-US" dirty="0"/>
              <a:t>How might we go about it? </a:t>
            </a:r>
          </a:p>
          <a:p>
            <a:pPr lvl="1"/>
            <a:r>
              <a:rPr lang="en-US" dirty="0"/>
              <a:t>a heuristic we could use is to decompose the problem into sub-problems: does the image have an eye in the top left? Does it have an eye in the top right? Does it have a nose in the middle? Does it have a mouth in the bottom middle? Is there hair on top? And so on.</a:t>
            </a:r>
          </a:p>
        </p:txBody>
      </p:sp>
    </p:spTree>
    <p:extLst>
      <p:ext uri="{BB962C8B-B14F-4D97-AF65-F5344CB8AC3E}">
        <p14:creationId xmlns:p14="http://schemas.microsoft.com/office/powerpoint/2010/main" val="25883859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Still, the heuristic suggests that if we can solve the sub-problems using neural networks, then perhaps we can build a neural network for face-detection,</a:t>
            </a:r>
          </a:p>
          <a:p>
            <a:pPr lvl="1"/>
            <a:r>
              <a:rPr lang="en-US" dirty="0"/>
              <a:t> by combining the networks for the sub-problems. </a:t>
            </a:r>
          </a:p>
          <a:p>
            <a:r>
              <a:rPr lang="en-US" dirty="0"/>
              <a:t>Here's a possible architecture, with rectangles denoting the sub-networks. Note that this isn't intended as a realistic approach to solving the face-detection problem; rather, it's to help us build intuition about how networks function. </a:t>
            </a:r>
          </a:p>
        </p:txBody>
      </p:sp>
    </p:spTree>
    <p:extLst>
      <p:ext uri="{BB962C8B-B14F-4D97-AF65-F5344CB8AC3E}">
        <p14:creationId xmlns:p14="http://schemas.microsoft.com/office/powerpoint/2010/main" val="27846294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8674" name="Picture 2" descr="http://neuralnetworksanddeeplearning.com/images/tikz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764704"/>
            <a:ext cx="8628801" cy="5776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1337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9698" name="Picture 2" descr="http://neuralnetworksanddeeplearning.com/images/tikz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204864"/>
            <a:ext cx="5686425"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9784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Those questions too can be broken down, further and further through multiple layers. </a:t>
            </a:r>
          </a:p>
          <a:p>
            <a:r>
              <a:rPr lang="en-US" dirty="0"/>
              <a:t>Ultimately, we'll be working with sub-networks that answer questions so simple they can easily be answered at the level of single pixels. </a:t>
            </a:r>
          </a:p>
          <a:p>
            <a:r>
              <a:rPr lang="en-US" dirty="0"/>
              <a:t>Those questions might, for example, be about the presence or absence of very simple shapes at particular points in the image. Such questions can be answered by single neurons connected to the raw pixels in the image.</a:t>
            </a:r>
          </a:p>
        </p:txBody>
      </p:sp>
    </p:spTree>
    <p:extLst>
      <p:ext uri="{BB962C8B-B14F-4D97-AF65-F5344CB8AC3E}">
        <p14:creationId xmlns:p14="http://schemas.microsoft.com/office/powerpoint/2010/main" val="7218201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end result is a network which breaks down a very complicated question - does this image show a face or not - into very simple questions answerable at the level of single pixels. </a:t>
            </a:r>
          </a:p>
          <a:p>
            <a:r>
              <a:rPr lang="en-US" dirty="0"/>
              <a:t>It does this through a series of many layers, with early layers answering very simple and specific questions about the input image, and later layers building up a hierarchy of ever more complex and abstract concepts. </a:t>
            </a:r>
          </a:p>
          <a:p>
            <a:r>
              <a:rPr lang="en-US" dirty="0"/>
              <a:t>Networks with this kind of many-layer structure - two or more hidden layers - are called </a:t>
            </a:r>
            <a:r>
              <a:rPr lang="en-US" i="1" dirty="0"/>
              <a:t>deep neural networks</a:t>
            </a:r>
            <a:r>
              <a:rPr lang="en-US" dirty="0"/>
              <a:t>.</a:t>
            </a:r>
          </a:p>
        </p:txBody>
      </p:sp>
    </p:spTree>
    <p:extLst>
      <p:ext uri="{BB962C8B-B14F-4D97-AF65-F5344CB8AC3E}">
        <p14:creationId xmlns:p14="http://schemas.microsoft.com/office/powerpoint/2010/main" val="33497120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Researchers in the 1980s and 1990s tried using stochastic gradient descent and backpropagation to train deep networks. </a:t>
            </a:r>
          </a:p>
          <a:p>
            <a:r>
              <a:rPr lang="en-US" dirty="0"/>
              <a:t>Unfortunately, except for a few special architectures, they didn't have much luck. The networks would learn, but very slowly, and in practice often too slowly to be useful.</a:t>
            </a:r>
          </a:p>
        </p:txBody>
      </p:sp>
    </p:spTree>
    <p:extLst>
      <p:ext uri="{BB962C8B-B14F-4D97-AF65-F5344CB8AC3E}">
        <p14:creationId xmlns:p14="http://schemas.microsoft.com/office/powerpoint/2010/main" val="7696690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80728"/>
            <a:ext cx="8507288" cy="5145435"/>
          </a:xfrm>
        </p:spPr>
        <p:txBody>
          <a:bodyPr>
            <a:normAutofit fontScale="70000" lnSpcReduction="20000"/>
          </a:bodyPr>
          <a:lstStyle/>
          <a:p>
            <a:r>
              <a:rPr lang="en-US" dirty="0"/>
              <a:t>Since 2006, a set of techniques has been developed that enable learning in deep neural nets. </a:t>
            </a:r>
          </a:p>
          <a:p>
            <a:pPr lvl="1"/>
            <a:r>
              <a:rPr lang="en-US" dirty="0"/>
              <a:t>based on stochastic gradient descent and backpropagation, but also introduce new ideas. </a:t>
            </a:r>
          </a:p>
          <a:p>
            <a:pPr lvl="1"/>
            <a:r>
              <a:rPr lang="en-US" dirty="0"/>
              <a:t>These techniques have enabled much deeper (and larger) networks to be trained - people now routinely train networks with 5 to 10 hidden layers. </a:t>
            </a:r>
          </a:p>
          <a:p>
            <a:pPr lvl="1"/>
            <a:r>
              <a:rPr lang="en-US" dirty="0"/>
              <a:t>And, it turns out that these perform far better on many problems than shallow neural networks, i.e., networks with just a single hidden layer. </a:t>
            </a:r>
          </a:p>
          <a:p>
            <a:pPr lvl="1"/>
            <a:r>
              <a:rPr lang="en-US" dirty="0"/>
              <a:t>The reason, of course, is the ability of deep nets to build up a complex hierarchy of concepts. </a:t>
            </a:r>
          </a:p>
          <a:p>
            <a:pPr lvl="1"/>
            <a:r>
              <a:rPr lang="en-US" dirty="0"/>
              <a:t>It's a bit like the way conventional programming languages use modular design and ideas about abstraction to enable the creation of complex computer programs. Comparing a deep network to a shallow network is a bit like comparing a programming language with the ability to make function calls to a stripped down language with no ability to make such calls. </a:t>
            </a:r>
          </a:p>
          <a:p>
            <a:pPr lvl="1"/>
            <a:r>
              <a:rPr lang="en-US" dirty="0"/>
              <a:t>Abstraction takes a different form in neural networks than it does in conventional programming, but it's just as important.</a:t>
            </a:r>
          </a:p>
        </p:txBody>
      </p:sp>
    </p:spTree>
    <p:extLst>
      <p:ext uri="{BB962C8B-B14F-4D97-AF65-F5344CB8AC3E}">
        <p14:creationId xmlns:p14="http://schemas.microsoft.com/office/powerpoint/2010/main" val="2397457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Neural networks where the output from one layer is used as input to the next layer. </a:t>
            </a:r>
          </a:p>
          <a:p>
            <a:pPr lvl="1"/>
            <a:r>
              <a:rPr lang="en-US" i="1" dirty="0"/>
              <a:t>feedforward</a:t>
            </a:r>
            <a:r>
              <a:rPr lang="en-US" dirty="0"/>
              <a:t> neural networks. </a:t>
            </a:r>
          </a:p>
          <a:p>
            <a:r>
              <a:rPr lang="en-US" dirty="0"/>
              <a:t>This means there are no loops in the network </a:t>
            </a:r>
          </a:p>
          <a:p>
            <a:pPr lvl="1"/>
            <a:r>
              <a:rPr lang="en-US" dirty="0"/>
              <a:t>information is always fed forward, never fed back. </a:t>
            </a:r>
          </a:p>
          <a:p>
            <a:pPr lvl="1"/>
            <a:r>
              <a:rPr lang="en-US" dirty="0"/>
              <a:t>If we did have loops, we'd end up with situations where the input to the σ function depended on the output. That'd be hard to make sense of, and so we don't allow such loops.</a:t>
            </a:r>
          </a:p>
          <a:p>
            <a:endParaRPr lang="en-US" dirty="0"/>
          </a:p>
        </p:txBody>
      </p:sp>
    </p:spTree>
    <p:extLst>
      <p:ext uri="{BB962C8B-B14F-4D97-AF65-F5344CB8AC3E}">
        <p14:creationId xmlns:p14="http://schemas.microsoft.com/office/powerpoint/2010/main" val="3820761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However, there are other models of artificial neural networks in which feedback loops are possible. These models are called recurrent neural networks.</a:t>
            </a:r>
          </a:p>
          <a:p>
            <a:pPr lvl="1"/>
            <a:r>
              <a:rPr lang="en-US" dirty="0"/>
              <a:t> The idea in these models is to have neurons which fire for some limited duration of time, before becoming quiescent. That firing can stimulate other neurons, which may fire a little while later, also for a limited duration. That causes still more neurons to fire, and so over time we get a cascade of neurons firing. Loops don't cause problems in such a model, since a neuron's output only affects its input at some later time, not instantaneously</a:t>
            </a:r>
            <a:r>
              <a:rPr lang="en-US" dirty="0" smtClean="0"/>
              <a:t>.</a:t>
            </a:r>
          </a:p>
          <a:p>
            <a:pPr lvl="1"/>
            <a:r>
              <a:rPr lang="en-US" altLang="zh-CN" dirty="0" smtClean="0"/>
              <a:t>So it is basically to reduce the coupling between the time and spatial domains. </a:t>
            </a:r>
            <a:endParaRPr lang="en-US" dirty="0"/>
          </a:p>
          <a:p>
            <a:endParaRPr lang="en-US" dirty="0"/>
          </a:p>
        </p:txBody>
      </p:sp>
    </p:spTree>
    <p:extLst>
      <p:ext uri="{BB962C8B-B14F-4D97-AF65-F5344CB8AC3E}">
        <p14:creationId xmlns:p14="http://schemas.microsoft.com/office/powerpoint/2010/main" val="114039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a:t>Recurrent neural nets have been less influential than feedforward networks, in part because the learning algorithms for recurrent nets are (at least to date) less powerful. </a:t>
            </a:r>
          </a:p>
          <a:p>
            <a:r>
              <a:rPr lang="en-US" dirty="0"/>
              <a:t>But recurrent networks are still extremely interesting. </a:t>
            </a:r>
          </a:p>
          <a:p>
            <a:pPr lvl="1"/>
            <a:r>
              <a:rPr lang="en-US" dirty="0"/>
              <a:t>They're much closer in spirit to how our brains work than feedforward networks. And it's possible that recurrent networks can solve important problems which can only be solved with great difficulty by feedforward networks.</a:t>
            </a:r>
          </a:p>
        </p:txBody>
      </p:sp>
    </p:spTree>
    <p:extLst>
      <p:ext uri="{BB962C8B-B14F-4D97-AF65-F5344CB8AC3E}">
        <p14:creationId xmlns:p14="http://schemas.microsoft.com/office/powerpoint/2010/main" val="286316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A simple network to classify handwritten digits</a:t>
            </a:r>
          </a:p>
        </p:txBody>
      </p:sp>
      <p:sp>
        <p:nvSpPr>
          <p:cNvPr id="3" name="内容占位符 2"/>
          <p:cNvSpPr>
            <a:spLocks noGrp="1"/>
          </p:cNvSpPr>
          <p:nvPr>
            <p:ph idx="1"/>
          </p:nvPr>
        </p:nvSpPr>
        <p:spPr/>
        <p:txBody>
          <a:bodyPr/>
          <a:lstStyle/>
          <a:p>
            <a:r>
              <a:rPr lang="en-US" dirty="0"/>
              <a:t>Split the problem into two sub-problems. </a:t>
            </a:r>
          </a:p>
          <a:p>
            <a:pPr lvl="1"/>
            <a:r>
              <a:rPr lang="en-US" dirty="0"/>
              <a:t>First, breaking an image containing many digits into a sequence of separate images, </a:t>
            </a:r>
          </a:p>
          <a:p>
            <a:pPr lvl="2"/>
            <a:r>
              <a:rPr lang="en-US" dirty="0"/>
              <a:t>each containing a single digit. </a:t>
            </a:r>
          </a:p>
          <a:p>
            <a:pPr lvl="2"/>
            <a:r>
              <a:rPr lang="en-US" dirty="0"/>
              <a:t>For example,  break the image</a:t>
            </a:r>
          </a:p>
          <a:p>
            <a:pPr lvl="2"/>
            <a:endParaRPr lang="en-US" dirty="0"/>
          </a:p>
          <a:p>
            <a:pPr lvl="2"/>
            <a:endParaRPr lang="en-US" dirty="0"/>
          </a:p>
          <a:p>
            <a:pPr lvl="2"/>
            <a:endParaRPr lang="en-US" dirty="0"/>
          </a:p>
          <a:p>
            <a:pPr lvl="2"/>
            <a:r>
              <a:rPr lang="en-US" dirty="0"/>
              <a:t>into</a:t>
            </a:r>
          </a:p>
          <a:p>
            <a:pPr lvl="2"/>
            <a:endParaRPr lang="en-US" dirty="0"/>
          </a:p>
          <a:p>
            <a:pPr lvl="2"/>
            <a:endParaRPr lang="en-US" dirty="0"/>
          </a:p>
          <a:p>
            <a:pPr lvl="2"/>
            <a:endParaRPr lang="en-US" dirty="0"/>
          </a:p>
        </p:txBody>
      </p:sp>
      <p:pic>
        <p:nvPicPr>
          <p:cNvPr id="14338" name="Picture 2" descr="http://neuralnetworksanddeeplearning.com/images/digit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657" y="4077072"/>
            <a:ext cx="4565923" cy="938104"/>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http://neuralnetworksanddeeplearning.com/images/digits_separa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7243" y="5805264"/>
            <a:ext cx="6000750" cy="942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51177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30189</TotalTime>
  <Words>3587</Words>
  <Application>Microsoft Office PowerPoint</Application>
  <PresentationFormat>On-screen Show (4:3)</PresentationFormat>
  <Paragraphs>226</Paragraphs>
  <Slides>59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59</vt:i4>
      </vt:variant>
    </vt:vector>
  </HeadingPairs>
  <TitlesOfParts>
    <vt:vector size="63" baseType="lpstr">
      <vt:lpstr>宋体</vt:lpstr>
      <vt:lpstr>Arial</vt:lpstr>
      <vt:lpstr>Calibri</vt:lpstr>
      <vt:lpstr>Office 主题​​</vt:lpstr>
      <vt:lpstr>Computational Physics (Lecture 20) </vt:lpstr>
      <vt:lpstr>PowerPoint Presentation</vt:lpstr>
      <vt:lpstr>The architecture of neural networks</vt:lpstr>
      <vt:lpstr>PowerPoint Presentation</vt:lpstr>
      <vt:lpstr>PowerPoint Presentation</vt:lpstr>
      <vt:lpstr>PowerPoint Presentation</vt:lpstr>
      <vt:lpstr>PowerPoint Presentation</vt:lpstr>
      <vt:lpstr>PowerPoint Presentation</vt:lpstr>
      <vt:lpstr>A simple network to classify handwritten digits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Learning with gradient descent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Implementing our network to classify digits</vt:lpstr>
      <vt:lpstr>PowerPoint Presentation</vt:lpstr>
      <vt:lpstr>PowerPoint Presentation</vt:lpstr>
      <vt:lpstr>PowerPoint Presentation</vt:lpstr>
      <vt:lpstr>PowerPoint Presentation</vt:lpstr>
      <vt:lpstr>PowerPoint Presentation</vt:lpstr>
      <vt:lpstr>PowerPoint Presentation</vt:lpstr>
      <vt:lpstr>Toward deep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jyzhu</cp:lastModifiedBy>
  <cp:revision>474</cp:revision>
  <dcterms:created xsi:type="dcterms:W3CDTF">2014-01-05T10:31:17Z</dcterms:created>
  <dcterms:modified xsi:type="dcterms:W3CDTF">2020-11-17T06:15:11Z</dcterms:modified>
</cp:coreProperties>
</file>